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0"/>
  </p:handoutMasterIdLst>
  <p:sldIdLst>
    <p:sldId id="284" r:id="rId2"/>
    <p:sldId id="279" r:id="rId3"/>
    <p:sldId id="280" r:id="rId4"/>
    <p:sldId id="281" r:id="rId5"/>
    <p:sldId id="258" r:id="rId6"/>
    <p:sldId id="282" r:id="rId7"/>
    <p:sldId id="283" r:id="rId8"/>
    <p:sldId id="278" r:id="rId9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CCECFF"/>
    <a:srgbClr val="FFFFCC"/>
    <a:srgbClr val="FFFF99"/>
    <a:srgbClr val="6600CC"/>
    <a:srgbClr val="CC99FF"/>
    <a:srgbClr val="FF66FF"/>
    <a:srgbClr val="99FF66"/>
    <a:srgbClr val="FFCC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B82C1-46C5-48C7-ABC1-1A5ACA731A7A}" type="datetimeFigureOut">
              <a:rPr lang="th-TH" smtClean="0"/>
              <a:t>21/03/66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B284C-E720-418B-84E7-56502A913B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5456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rgbClr val="FFFFCC"/>
            </a:gs>
            <a:gs pos="100000">
              <a:schemeClr val="accent1">
                <a:lumMod val="6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0DCB9944-B23E-46AF-AB78-A3ACE24A105D}"/>
              </a:ext>
            </a:extLst>
          </p:cNvPr>
          <p:cNvSpPr txBox="1"/>
          <p:nvPr/>
        </p:nvSpPr>
        <p:spPr>
          <a:xfrm>
            <a:off x="291548" y="516835"/>
            <a:ext cx="11383617" cy="1846659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การประเมินคุณภาพการศึกษา แนวใหม่</a:t>
            </a:r>
          </a:p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ตามแนวทางการปฏิรูประบบการประเมินคุณภาพการศึกษา</a:t>
            </a:r>
          </a:p>
        </p:txBody>
      </p:sp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0CA03029-C7C2-4439-89F8-D06590165F72}"/>
              </a:ext>
            </a:extLst>
          </p:cNvPr>
          <p:cNvSpPr txBox="1"/>
          <p:nvPr/>
        </p:nvSpPr>
        <p:spPr>
          <a:xfrm>
            <a:off x="1404730" y="4545498"/>
            <a:ext cx="66658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นางธิติกาญจน์   กุลพ</a:t>
            </a:r>
            <a:r>
              <a:rPr lang="th-TH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ัฒน์เ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ศร</a:t>
            </a:r>
            <a:r>
              <a:rPr lang="th-TH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ษฐ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ผู้อำนวยการกลุ่มนิเทศ ติดตาม และประเมินผล</a:t>
            </a:r>
          </a:p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สำนักงานศึกษาธิการจังหวัดพะเยา</a:t>
            </a:r>
          </a:p>
        </p:txBody>
      </p:sp>
      <p:pic>
        <p:nvPicPr>
          <p:cNvPr id="5" name="รูปภาพ 4">
            <a:extLst>
              <a:ext uri="{FF2B5EF4-FFF2-40B4-BE49-F238E27FC236}">
                <a16:creationId xmlns:a16="http://schemas.microsoft.com/office/drawing/2014/main" id="{1D3CF841-4618-4216-B599-FB5E95A5EA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7079" y="2703443"/>
            <a:ext cx="3498574" cy="3578090"/>
          </a:xfrm>
          <a:prstGeom prst="rect">
            <a:avLst/>
          </a:prstGeom>
          <a:ln w="76200"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2491195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0DCB9944-B23E-46AF-AB78-A3ACE24A105D}"/>
              </a:ext>
            </a:extLst>
          </p:cNvPr>
          <p:cNvSpPr txBox="1"/>
          <p:nvPr/>
        </p:nvSpPr>
        <p:spPr>
          <a:xfrm>
            <a:off x="967408" y="516835"/>
            <a:ext cx="10005391" cy="1015663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r>
              <a:rPr lang="th-TH" sz="6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แนวทางการประเมินคุณภาพการศึกษาแนวใหม่</a:t>
            </a:r>
          </a:p>
        </p:txBody>
      </p:sp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20240D86-ACC1-40ED-B2AE-C8AAF8CAD5E3}"/>
              </a:ext>
            </a:extLst>
          </p:cNvPr>
          <p:cNvSpPr txBox="1"/>
          <p:nvPr/>
        </p:nvSpPr>
        <p:spPr>
          <a:xfrm>
            <a:off x="967408" y="1789045"/>
            <a:ext cx="1070775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เป้าหมายการประเมินเพื่อตรวจสอบ และพัฒนา</a:t>
            </a:r>
          </a:p>
          <a:p>
            <a:pPr marL="742950" indent="-742950">
              <a:buAutoNum type="arabicPeriod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สถานศึกษาตรวจสอบ ประเมิน และพัฒนาระบบการประกันคุณภาพภายในที่สะท้อนผลตามมาตรฐานการศึกษาที่กำหนด</a:t>
            </a:r>
          </a:p>
          <a:p>
            <a:pPr marL="742950" indent="-742950">
              <a:buAutoNum type="arabicPeriod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ประเมินจากหลักฐานเชิงประจักษ์ที่เกิดจากการปฏิบัติงานจริง      (	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Evidence based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742950" indent="-742950">
              <a:buAutoNum type="arabicPeriod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ลดภาระการจัดเก็บข้อมูล เอกสารที่ไม่จำเป็น</a:t>
            </a:r>
          </a:p>
          <a:p>
            <a:pPr marL="742950" indent="-742950">
              <a:buAutoNum type="arabicPeriod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สถานศึกษาทำหน้าที่ประกันและประเมินตนเอง      </a:t>
            </a:r>
          </a:p>
        </p:txBody>
      </p:sp>
    </p:spTree>
    <p:extLst>
      <p:ext uri="{BB962C8B-B14F-4D97-AF65-F5344CB8AC3E}">
        <p14:creationId xmlns:p14="http://schemas.microsoft.com/office/powerpoint/2010/main" val="422822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20240D86-ACC1-40ED-B2AE-C8AAF8CAD5E3}"/>
              </a:ext>
            </a:extLst>
          </p:cNvPr>
          <p:cNvSpPr txBox="1"/>
          <p:nvPr/>
        </p:nvSpPr>
        <p:spPr>
          <a:xfrm>
            <a:off x="967408" y="887897"/>
            <a:ext cx="1070775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 startAt="5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การประเมินให้ความสำคัญกับการประเมินเชิงคุณภาพ</a:t>
            </a:r>
          </a:p>
          <a:p>
            <a:pPr marL="742950" indent="-742950">
              <a:buAutoNum type="arabicPeriod" startAt="5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ใช้วิธีการเก็บรวบรวมข้อมูลที่เหมาะสม และสะท้อนคุณภาพ            การดำเนินงานตามมาตรฐานการศึกาของสถานศึกษา</a:t>
            </a:r>
          </a:p>
          <a:p>
            <a:pPr marL="742950" indent="-742950">
              <a:buAutoNum type="arabicPeriod" startAt="5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มีการตรวจทานผลการประเมิน โดยคณะกรรมการประเมินในระดับเดียวกัน  (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peer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review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742950" indent="-742950">
              <a:buAutoNum type="arabicPeriod" startAt="5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ตัดสินผลโดยผู้เชี่ยวชาญ  (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expert judgment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742950" indent="-742950">
              <a:buAutoNum type="arabicPeriod" startAt="5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ประเมินโดยไม่แยกส่วนหรือแยกองค์ประกอบการประเมิน  เป็นการประเมินภาพรวม (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Holistic Rubrics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33419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478302" y="39346"/>
            <a:ext cx="11366695" cy="830997"/>
          </a:xfrm>
          <a:prstGeom prst="rect">
            <a:avLst/>
          </a:prstGeom>
          <a:solidFill>
            <a:srgbClr val="FF9933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สรุป รูปแบบการประเมินแนวใหม่</a:t>
            </a:r>
          </a:p>
        </p:txBody>
      </p:sp>
      <p:sp>
        <p:nvSpPr>
          <p:cNvPr id="21" name="กล่องข้อความ 20"/>
          <p:cNvSpPr txBox="1"/>
          <p:nvPr/>
        </p:nvSpPr>
        <p:spPr>
          <a:xfrm>
            <a:off x="478301" y="4137060"/>
            <a:ext cx="11460420" cy="830997"/>
          </a:xfrm>
          <a:prstGeom prst="rect">
            <a:avLst/>
          </a:prstGeom>
          <a:solidFill>
            <a:srgbClr val="99CCFF"/>
          </a:solidFill>
        </p:spPr>
        <p:txBody>
          <a:bodyPr wrap="square" rtlCol="0">
            <a:spAutoFit/>
          </a:bodyPr>
          <a:lstStyle/>
          <a:p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การประเมินจากหลักฐานเชิงประจักษ์ (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Evidences based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25" name="กล่องข้อความ 24"/>
          <p:cNvSpPr txBox="1"/>
          <p:nvPr/>
        </p:nvSpPr>
        <p:spPr>
          <a:xfrm>
            <a:off x="490119" y="2543947"/>
            <a:ext cx="11436786" cy="156966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ตัดสินผลการประเมินโดยอาศัยความเชี่ยวชาญ </a:t>
            </a:r>
          </a:p>
          <a:p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Expert judgment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เทียบกับเกณฑ์คุณภาพที่กำหนด</a:t>
            </a:r>
          </a:p>
        </p:txBody>
      </p:sp>
      <p:sp>
        <p:nvSpPr>
          <p:cNvPr id="26" name="กล่องข้อความ 25"/>
          <p:cNvSpPr txBox="1"/>
          <p:nvPr/>
        </p:nvSpPr>
        <p:spPr>
          <a:xfrm>
            <a:off x="478301" y="4984360"/>
            <a:ext cx="11484054" cy="1569660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ตรวจทานผลการประเมินโดยคณะกรรมการในระดับเดียวกัน </a:t>
            </a:r>
          </a:p>
          <a:p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peer review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B1E66CB8-113D-41E1-A1EF-BFB6889ECDD1}"/>
              </a:ext>
            </a:extLst>
          </p:cNvPr>
          <p:cNvSpPr txBox="1"/>
          <p:nvPr/>
        </p:nvSpPr>
        <p:spPr>
          <a:xfrm>
            <a:off x="478302" y="1655174"/>
            <a:ext cx="11425374" cy="92333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ใช้การประเมินแบบองค์รวม (</a:t>
            </a:r>
            <a:r>
              <a:rPr 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Holistic Assessment</a:t>
            </a:r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A5E2DFCC-1E81-4481-B461-3D3A771AE28D}"/>
              </a:ext>
            </a:extLst>
          </p:cNvPr>
          <p:cNvSpPr txBox="1"/>
          <p:nvPr/>
        </p:nvSpPr>
        <p:spPr>
          <a:xfrm>
            <a:off x="478301" y="804083"/>
            <a:ext cx="11366695" cy="830997"/>
          </a:xfrm>
          <a:prstGeom prst="rect">
            <a:avLst/>
          </a:prstGeom>
          <a:solidFill>
            <a:srgbClr val="99FFCC"/>
          </a:solidFill>
        </p:spPr>
        <p:txBody>
          <a:bodyPr wrap="square" rtlCol="0">
            <a:spAutoFit/>
          </a:bodyPr>
          <a:lstStyle/>
          <a:p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ประเมินตามกรอบประเด็นการพิจารณาที่กำหนด</a:t>
            </a:r>
          </a:p>
        </p:txBody>
      </p:sp>
    </p:spTree>
    <p:extLst>
      <p:ext uri="{BB962C8B-B14F-4D97-AF65-F5344CB8AC3E}">
        <p14:creationId xmlns:p14="http://schemas.microsoft.com/office/powerpoint/2010/main" val="4215183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กล่องข้อความ 24"/>
          <p:cNvSpPr txBox="1"/>
          <p:nvPr/>
        </p:nvSpPr>
        <p:spPr>
          <a:xfrm>
            <a:off x="847710" y="185177"/>
            <a:ext cx="10735962" cy="923330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5400" b="1" dirty="0">
                <a:solidFill>
                  <a:srgbClr val="66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การประเมินแบบองค์รวม</a:t>
            </a:r>
            <a:r>
              <a:rPr lang="en-US" sz="5400" b="1" dirty="0">
                <a:solidFill>
                  <a:srgbClr val="66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5400" b="1" dirty="0">
                <a:solidFill>
                  <a:srgbClr val="66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5400" b="1" dirty="0" err="1">
                <a:solidFill>
                  <a:srgbClr val="66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Holistice</a:t>
            </a:r>
            <a:r>
              <a:rPr lang="th-TH" sz="5400" b="1" dirty="0">
                <a:solidFill>
                  <a:srgbClr val="66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980229"/>
              </p:ext>
            </p:extLst>
          </p:nvPr>
        </p:nvGraphicFramePr>
        <p:xfrm>
          <a:off x="119270" y="1154757"/>
          <a:ext cx="12072730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6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1217"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การประเมินแบบองค์รวม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การประเมินแบบแยกองค์ประกอบ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</a:t>
                      </a:r>
                      <a:r>
                        <a:rPr lang="th-TH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การประเมินองค์รวม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42950" indent="-742950">
                        <a:buAutoNum type="arabicPeriod"/>
                      </a:pPr>
                      <a:r>
                        <a:rPr lang="th-TH" sz="36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การประเมินแยกเป็นประเด็นย่อย</a:t>
                      </a:r>
                      <a:endParaRPr lang="th-TH" sz="3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</a:t>
                      </a:r>
                      <a:r>
                        <a:rPr lang="en-US" sz="36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36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การให้คะแนนการวัดแบบกว้างๆ</a:t>
                      </a:r>
                      <a:r>
                        <a:rPr lang="en-US" sz="36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36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โดยรวม</a:t>
                      </a:r>
                      <a:endParaRPr lang="th-TH" sz="3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</a:t>
                      </a:r>
                      <a:r>
                        <a:rPr lang="th-TH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ให้คะแนนแบบแยกส่วนแต่ละองค์ประกอบ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</a:t>
                      </a:r>
                      <a:r>
                        <a:rPr lang="th-TH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ใช้ประเมินผลงาน/กระบวนการปฏิบัติงาน</a:t>
                      </a:r>
                    </a:p>
                    <a:p>
                      <a:r>
                        <a:rPr lang="th-TH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ที่มีความสัมพันธ์กันภายใน ไม่ซับซ้อน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</a:t>
                      </a:r>
                      <a:r>
                        <a:rPr lang="th-TH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มีความซับซ้อน ต้องมีเกณฑ์หลายด้าน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สำหรับบ่งชี้คุณภาพของงานจึงจะครอบคลุม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 </a:t>
                      </a:r>
                      <a:r>
                        <a:rPr lang="th-TH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การประเมินและตัดสินใจได้รวดเร็ว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 </a:t>
                      </a:r>
                      <a:r>
                        <a:rPr lang="th-TH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ให้ความสำคัญของแต่ละประเด็น</a:t>
                      </a:r>
                      <a:r>
                        <a:rPr lang="th-TH" sz="3600" b="1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ย่อยๆ</a:t>
                      </a:r>
                      <a:endParaRPr lang="th-TH" sz="3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indent="0">
                        <a:buNone/>
                      </a:pPr>
                      <a:r>
                        <a:rPr lang="th-TH" sz="36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จึงใช้เวลามาก</a:t>
                      </a:r>
                      <a:endParaRPr lang="th-TH" sz="3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</a:t>
                      </a:r>
                      <a:r>
                        <a:rPr lang="en-US" sz="3600" b="1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3600" b="1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ผู้ประเมินต้องมีทักษะและความรอบรู้และ</a:t>
                      </a:r>
                    </a:p>
                    <a:p>
                      <a:r>
                        <a:rPr lang="th-TH" sz="3600" b="1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รู้ลึก  (</a:t>
                      </a:r>
                      <a:r>
                        <a:rPr lang="en-US" sz="3600" b="1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expert  judgment</a:t>
                      </a:r>
                      <a:r>
                        <a:rPr lang="th-TH" sz="3600" b="1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th-TH" sz="36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 </a:t>
                      </a:r>
                      <a:r>
                        <a:rPr lang="th-TH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ประเมินพิจารณาทีละประเด็นตามที่กำหนด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3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76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0DCB9944-B23E-46AF-AB78-A3ACE24A105D}"/>
              </a:ext>
            </a:extLst>
          </p:cNvPr>
          <p:cNvSpPr txBox="1"/>
          <p:nvPr/>
        </p:nvSpPr>
        <p:spPr>
          <a:xfrm>
            <a:off x="967408" y="331307"/>
            <a:ext cx="10005391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ประโยชน์ของการประเมินแบบองค์รวม</a:t>
            </a:r>
          </a:p>
        </p:txBody>
      </p:sp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20240D86-ACC1-40ED-B2AE-C8AAF8CAD5E3}"/>
              </a:ext>
            </a:extLst>
          </p:cNvPr>
          <p:cNvSpPr txBox="1"/>
          <p:nvPr/>
        </p:nvSpPr>
        <p:spPr>
          <a:xfrm>
            <a:off x="967408" y="1537257"/>
            <a:ext cx="1098605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สะท้อนโลกแห่งความเป็นจริง (	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reflect the real world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742950" indent="-742950">
              <a:buAutoNum type="arabicPeriod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สะท้อนความสามารถที่แท้จริงของสถานศึกษา (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reflect skill requirement of Institution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742950" indent="-742950">
              <a:buAutoNum type="arabicPeriod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ประหยัดเวลาและค่าใช้จ่าย (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Save the time and reduce cost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742950" indent="-742950">
              <a:buAutoNum type="arabicPeriod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เน้นกระบวนการดำเนินงานเป็นหลัก (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Streamline Processes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</a:p>
          <a:p>
            <a:pPr marL="742950" indent="-742950">
              <a:buAutoNum type="arabicPeriod"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โอกาสที่จะเห็นร่องรอยหลักฐานชัดเจนขึ้น (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Optimize evidence opportunities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    </a:t>
            </a:r>
          </a:p>
        </p:txBody>
      </p:sp>
    </p:spTree>
    <p:extLst>
      <p:ext uri="{BB962C8B-B14F-4D97-AF65-F5344CB8AC3E}">
        <p14:creationId xmlns:p14="http://schemas.microsoft.com/office/powerpoint/2010/main" val="1478918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0DCB9944-B23E-46AF-AB78-A3ACE24A105D}"/>
              </a:ext>
            </a:extLst>
          </p:cNvPr>
          <p:cNvSpPr txBox="1"/>
          <p:nvPr/>
        </p:nvSpPr>
        <p:spPr>
          <a:xfrm>
            <a:off x="967408" y="331307"/>
            <a:ext cx="10124662" cy="923330"/>
          </a:xfrm>
          <a:prstGeom prst="rect">
            <a:avLst/>
          </a:prstGeom>
          <a:solidFill>
            <a:srgbClr val="99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การตัดสินคุณภาพการศึกษาของสถานศึกษา</a:t>
            </a:r>
          </a:p>
        </p:txBody>
      </p:sp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20240D86-ACC1-40ED-B2AE-C8AAF8CAD5E3}"/>
              </a:ext>
            </a:extLst>
          </p:cNvPr>
          <p:cNvSpPr txBox="1"/>
          <p:nvPr/>
        </p:nvSpPr>
        <p:spPr>
          <a:xfrm>
            <a:off x="967409" y="1630021"/>
            <a:ext cx="1012466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Tx/>
              <a:buAutoNum type="arabicPeriod"/>
            </a:pP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การตัดสินผลการประเมินแต่ละประเด็นการพิจารณา                      ให้ยึดตัวที่ได้ระดับคุณภาพต่ำสุด</a:t>
            </a:r>
          </a:p>
          <a:p>
            <a:pPr marL="742950" indent="-742950">
              <a:buFontTx/>
              <a:buAutoNum type="arabicPeriod"/>
            </a:pP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ตัดสินโดยภาพรวม จากผลการประเมิน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มาตรฐาน</a:t>
            </a:r>
          </a:p>
          <a:p>
            <a:pPr marL="742950" indent="-742950">
              <a:buFontTx/>
              <a:buAutoNum type="arabicPeriod"/>
            </a:pP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ไม่นำผลการประเมินในแต่ละมาตรฐานมาหาค่าเฉลี่ย </a:t>
            </a:r>
          </a:p>
        </p:txBody>
      </p:sp>
      <p:pic>
        <p:nvPicPr>
          <p:cNvPr id="2" name="รูปภาพ 1">
            <a:extLst>
              <a:ext uri="{FF2B5EF4-FFF2-40B4-BE49-F238E27FC236}">
                <a16:creationId xmlns:a16="http://schemas.microsoft.com/office/drawing/2014/main" id="{2E3D9A70-5C3D-4875-B073-CA55B840F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599" y="4611756"/>
            <a:ext cx="3747052" cy="1981197"/>
          </a:xfrm>
          <a:prstGeom prst="rect">
            <a:avLst/>
          </a:prstGeom>
        </p:spPr>
      </p:pic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E6A474AA-B018-4A75-98D3-B50A718A5C2E}"/>
              </a:ext>
            </a:extLst>
          </p:cNvPr>
          <p:cNvSpPr txBox="1"/>
          <p:nvPr/>
        </p:nvSpPr>
        <p:spPr>
          <a:xfrm>
            <a:off x="4583596" y="5403572"/>
            <a:ext cx="2040834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ดีเยี่ยม</a:t>
            </a:r>
          </a:p>
        </p:txBody>
      </p:sp>
    </p:spTree>
    <p:extLst>
      <p:ext uri="{BB962C8B-B14F-4D97-AF65-F5344CB8AC3E}">
        <p14:creationId xmlns:p14="http://schemas.microsoft.com/office/powerpoint/2010/main" val="3289165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กล่องข้อความ 9"/>
          <p:cNvSpPr txBox="1"/>
          <p:nvPr/>
        </p:nvSpPr>
        <p:spPr>
          <a:xfrm>
            <a:off x="1669776" y="861391"/>
            <a:ext cx="887895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ขอบคุณ และสวัสดีค่ะ</a:t>
            </a:r>
          </a:p>
        </p:txBody>
      </p:sp>
      <p:pic>
        <p:nvPicPr>
          <p:cNvPr id="1026" name="Picture 2" descr="ผลการค้นหารูปภาพสำหรับ รูปภาพ สวัสด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166" y="2570233"/>
            <a:ext cx="4147930" cy="3592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016862"/>
      </p:ext>
    </p:extLst>
  </p:cSld>
  <p:clrMapOvr>
    <a:masterClrMapping/>
  </p:clrMapOvr>
</p:sld>
</file>

<file path=ppt/theme/theme1.xml><?xml version="1.0" encoding="utf-8"?>
<a:theme xmlns:a="http://schemas.openxmlformats.org/drawingml/2006/main" name="ช่อ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443</TotalTime>
  <Words>484</Words>
  <Application>Microsoft Office PowerPoint</Application>
  <PresentationFormat>แบบจอกว้าง</PresentationFormat>
  <Paragraphs>54</Paragraphs>
  <Slides>8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7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8</vt:i4>
      </vt:variant>
    </vt:vector>
  </HeadingPairs>
  <TitlesOfParts>
    <vt:vector size="16" baseType="lpstr">
      <vt:lpstr>Arial</vt:lpstr>
      <vt:lpstr>Calibri</vt:lpstr>
      <vt:lpstr>Century Gothic</vt:lpstr>
      <vt:lpstr>Cordia New</vt:lpstr>
      <vt:lpstr>DilleniaUPC</vt:lpstr>
      <vt:lpstr>TH SarabunPSK</vt:lpstr>
      <vt:lpstr>Wingdings 3</vt:lpstr>
      <vt:lpstr>ช่อ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>www.easyosteam.com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Mr.KKD</dc:creator>
  <cp:lastModifiedBy>User</cp:lastModifiedBy>
  <cp:revision>114</cp:revision>
  <cp:lastPrinted>2017-09-06T13:45:32Z</cp:lastPrinted>
  <dcterms:created xsi:type="dcterms:W3CDTF">2017-09-06T11:55:02Z</dcterms:created>
  <dcterms:modified xsi:type="dcterms:W3CDTF">2023-03-21T00:03:04Z</dcterms:modified>
</cp:coreProperties>
</file>